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0"/>
  </p:notesMasterIdLst>
  <p:sldIdLst>
    <p:sldId id="256" r:id="rId2"/>
    <p:sldId id="275" r:id="rId3"/>
    <p:sldId id="279" r:id="rId4"/>
    <p:sldId id="280" r:id="rId5"/>
    <p:sldId id="281" r:id="rId6"/>
    <p:sldId id="290" r:id="rId7"/>
    <p:sldId id="283" r:id="rId8"/>
    <p:sldId id="282" r:id="rId9"/>
    <p:sldId id="276" r:id="rId10"/>
    <p:sldId id="277" r:id="rId11"/>
    <p:sldId id="278" r:id="rId12"/>
    <p:sldId id="284" r:id="rId13"/>
    <p:sldId id="268" r:id="rId14"/>
    <p:sldId id="266" r:id="rId15"/>
    <p:sldId id="285" r:id="rId16"/>
    <p:sldId id="258" r:id="rId17"/>
    <p:sldId id="267" r:id="rId18"/>
    <p:sldId id="28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26" autoAdjust="0"/>
    <p:restoredTop sz="88588" autoAdjust="0"/>
  </p:normalViewPr>
  <p:slideViewPr>
    <p:cSldViewPr snapToGrid="0">
      <p:cViewPr>
        <p:scale>
          <a:sx n="82" d="100"/>
          <a:sy n="82" d="100"/>
        </p:scale>
        <p:origin x="-1116" y="-72"/>
      </p:cViewPr>
      <p:guideLst>
        <p:guide orient="horz" pos="432"/>
        <p:guide pos="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D21716C-7EF2-46F3-970B-1E40F7329B2B}" type="datetimeFigureOut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E498D95-DA11-45D6-8160-875899730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F1A3F6-3D11-40E3-94BD-7F9EC667755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77A32D-B55E-4F4A-9109-D8D11489F7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CD5B94-9C56-4D7C-A223-13CF688F23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763839-2FD4-4907-AC74-E35FA02146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800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1D4C86-C5F8-4BFC-9185-97E9529A19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8EDD01-8591-4367-84EE-AD5F10A701B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465EC3-B8FD-484D-93C3-2FA606BEBC4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E226C2-7DAB-43DE-B558-12C0C129324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z="800" i="1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DB4A0C-4D55-4AC9-9C29-117A12271A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98CEB2-1D6D-45E7-A000-BA95A7D2AE7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967A56-B086-4F6D-9D70-DC52067998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EFDD3F-4E36-42B0-8F75-6ABA6C5F9BA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4F85B5-9104-40C6-8F6B-FC9CBF2C7F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449D8-F48A-4349-A1FA-89EC0DD8F0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i="1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059208-525E-4819-A01E-416639BB59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EF1633-0547-4234-80FA-BCA252445A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1A76C6-8F4D-4B9D-8848-388145E643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836B1-CF60-4332-B3C4-176B469283B3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F47E2-7118-4BCC-8033-93E627C75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A38E-6E92-4E63-9146-1E3DDBAB0AE3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D149-121C-46D9-9462-0A66CA2FC4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CAE6D-D021-4F60-8C57-57568BB79110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190FC-0CBC-45FC-B9EA-9796FB8A7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7328C-2007-4FAB-AE3D-027AE677788E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smtClean="0">
                <a:latin typeface="Segoe Print" panose="02000600000000000000" pitchFamily="2" charset="0"/>
              </a:defRPr>
            </a:lvl1pPr>
          </a:lstStyle>
          <a:p>
            <a:pPr>
              <a:defRPr/>
            </a:pPr>
            <a:fld id="{CBCFDF2D-38AE-4A51-9D56-66D25B64C0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BFDFC-6A10-4CB2-8A0B-A46435F4624E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4C9F3-9FDE-4F41-B2A2-9B7F8DDCD7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3A27F-6953-4690-9F0F-E0752D3CD63C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0AA7-1469-45F8-9E42-A9247C2EF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10127-1666-4DDB-8771-F432A1679B57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B117-5CB5-414F-AC7E-1225C65C6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99F86-6A20-406D-A963-9AF7FEE20ED5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12BBC-2661-4837-B9E5-12036ADD4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854A-9D23-4D07-A524-E95D691E831C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2188-531D-4425-9B69-29D2249C0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C2C65-75B5-4018-88E1-B0F4700CB4A5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07C44-8F27-4D6E-B5DA-EC246D4B8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8904-38FD-4D96-82EB-5519F690599E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05B60-C464-4F9E-AFCD-A18505A12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A57775-81CF-42C4-8D79-A2032CB123BC}" type="datetime1">
              <a:rPr lang="ru-RU"/>
              <a:pPr>
                <a:defRPr/>
              </a:pPr>
              <a:t>03.11.2016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BF2BCD-E1CB-401B-BA98-7BAD09BAB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06625"/>
            <a:ext cx="91440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Единый урок безопасности в сети интернет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Segoe Print"/>
            </a:endParaRPr>
          </a:p>
        </p:txBody>
      </p:sp>
      <p:sp>
        <p:nvSpPr>
          <p:cNvPr id="14338" name="Подзаголовок 2"/>
          <p:cNvSpPr txBox="1">
            <a:spLocks/>
          </p:cNvSpPr>
          <p:nvPr/>
        </p:nvSpPr>
        <p:spPr bwMode="auto">
          <a:xfrm>
            <a:off x="0" y="3486150"/>
            <a:ext cx="91440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2000" b="1">
                <a:solidFill>
                  <a:srgbClr val="898989"/>
                </a:solidFill>
                <a:latin typeface="Segoe Print"/>
              </a:rPr>
              <a:t>Урок безопасного интернета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2000" b="1">
                <a:solidFill>
                  <a:srgbClr val="898989"/>
                </a:solidFill>
                <a:latin typeface="Segoe Print"/>
              </a:rPr>
              <a:t>(5-7 Класс)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7700" y="5915025"/>
            <a:ext cx="4572000" cy="8001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Segoe Print" panose="02000600000000000000" pitchFamily="2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925" y="6092825"/>
            <a:ext cx="890588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latin typeface="Segoe Print" panose="02000600000000000000" pitchFamily="2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j-lt"/>
              </a:rPr>
              <a:t> </a:t>
            </a:r>
            <a:r>
              <a:rPr lang="ru-RU" sz="1000" dirty="0">
                <a:latin typeface="+mj-lt"/>
              </a:rPr>
              <a:t>v. 0.99</a:t>
            </a:r>
            <a:endParaRPr lang="ru-RU" sz="1000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117BD1-AF93-44AB-A810-5245EC7D3D80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3"/>
            <a:ext cx="4159793" cy="1465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Ловушки-подделки</a:t>
            </a:r>
            <a:endParaRPr lang="ru-RU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 подтвердить логин/пароль.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Пугают блокировкой или заражением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отправить СМС (платное).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8731" y="4336072"/>
            <a:ext cx="5120499" cy="20271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15271" y="856902"/>
            <a:ext cx="3833025" cy="2536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563110" y="2715905"/>
            <a:ext cx="6372898" cy="135478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Объект 2"/>
          <p:cNvSpPr txBox="1">
            <a:spLocks/>
          </p:cNvSpPr>
          <p:nvPr/>
        </p:nvSpPr>
        <p:spPr>
          <a:xfrm>
            <a:off x="5745788" y="3949759"/>
            <a:ext cx="3002508" cy="22599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Закрой страницу, блокировка пропала? 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Все в порядке!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Войди в сеть как обычно и убедись,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что все в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порядке! </a:t>
            </a:r>
            <a:endParaRPr lang="ru-RU" sz="1400" dirty="0" smtClean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систему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своим антивирусом!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5271" y="3125337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6606" y="1114744"/>
            <a:ext cx="1064445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0060" y="4381682"/>
            <a:ext cx="1132764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ЛОВУШКИ!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2C90A-FA12-4B07-A767-2818BE54C63F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2"/>
            <a:ext cx="4484569" cy="10425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Программы-ловушки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</a:t>
            </a: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бесплатный антивирус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«супер-возможности»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Обещают приз или выигрыш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87152" y="3835021"/>
            <a:ext cx="2552212" cy="24293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Удаляй письма с незнакомых адресов!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неизвестные ссылки! 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кнопки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 «Это спам», «Заблокировать отправителя»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5240740" y="963703"/>
            <a:ext cx="1411345" cy="1508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6881577" y="963703"/>
            <a:ext cx="2057787" cy="26483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8" name="Объект 2"/>
          <p:cNvSpPr txBox="1">
            <a:spLocks/>
          </p:cNvSpPr>
          <p:nvPr/>
        </p:nvSpPr>
        <p:spPr>
          <a:xfrm>
            <a:off x="408626" y="3584714"/>
            <a:ext cx="4179792" cy="10003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Осторожно, СПАМ!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5" y="6289675"/>
            <a:ext cx="8320088" cy="588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Спам – получила название по назойливой рекламе просроченной ветчины марки </a:t>
            </a:r>
            <a:r>
              <a:rPr lang="en-US" sz="1200" dirty="0" smtClean="0">
                <a:latin typeface="Segoe Print" panose="02000600000000000000" pitchFamily="2" charset="0"/>
              </a:rPr>
              <a:t>SPAM</a:t>
            </a:r>
            <a:r>
              <a:rPr lang="ru-RU" sz="1200" dirty="0" smtClean="0"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628" y="4778998"/>
            <a:ext cx="5317159" cy="15105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08519" y="5923249"/>
            <a:ext cx="2079900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32948" y="383721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 bwMode="auto">
          <a:xfrm>
            <a:off x="408625" y="2151379"/>
            <a:ext cx="4954831" cy="1192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E012C4-318D-42A8-A261-B71FABBED272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Следи за своим мобильным телефоном или планшетом!</a:t>
            </a:r>
            <a:endParaRPr lang="ru-RU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pc="-40" dirty="0" smtClean="0"/>
              <a:t>В мобильном </a:t>
            </a:r>
            <a:r>
              <a:rPr lang="ru-RU" spc="-40" dirty="0"/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Установи пароль на включение мобильного телефона!</a:t>
            </a:r>
            <a:endParaRPr lang="ru-RU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Список контактов;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Данные о банковских </a:t>
            </a:r>
            <a:r>
              <a:rPr lang="ru-RU" dirty="0" smtClean="0"/>
              <a:t>картах и платежах</a:t>
            </a:r>
            <a:r>
              <a:rPr lang="ru-RU" dirty="0"/>
              <a:t>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Привязка к </a:t>
            </a:r>
            <a:r>
              <a:rPr lang="ru-RU" dirty="0"/>
              <a:t>балансу </a:t>
            </a:r>
            <a:r>
              <a:rPr lang="ru-RU" dirty="0" smtClean="0"/>
              <a:t>сим-карты.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Проверяй, какие права просит мобильное приложение!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Установи мобильный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-9525"/>
            <a:ext cx="7581900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ВРЕДОНОСНЫЕ ПРОГРАММЫ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4DE18-0BF2-4D5F-86C2-2D96594A751B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585647"/>
            <a:ext cx="3392748" cy="203351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Вредоносные программы часто маскируются: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Картинки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Музыка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Видео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Кряки</a:t>
            </a:r>
            <a:endParaRPr lang="ru-RU" dirty="0"/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Другие программы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03510" y="1507548"/>
            <a:ext cx="4741603" cy="8262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/>
              <a:t>Внимание!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600" dirty="0"/>
              <a:t>В пиратских версиях троян отключает проверку лицензии…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624" y="1507548"/>
            <a:ext cx="3463103" cy="2943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9" name="Объект 2"/>
          <p:cNvSpPr txBox="1">
            <a:spLocks/>
          </p:cNvSpPr>
          <p:nvPr/>
        </p:nvSpPr>
        <p:spPr>
          <a:xfrm>
            <a:off x="5448834" y="2498316"/>
            <a:ext cx="3477264" cy="6431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u="none" dirty="0"/>
              <a:t>Что он делает еще?</a:t>
            </a: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l="-2"/>
          <a:stretch/>
        </p:blipFill>
        <p:spPr bwMode="auto">
          <a:xfrm>
            <a:off x="428624" y="716508"/>
            <a:ext cx="8516489" cy="5464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188087" y="3309565"/>
            <a:ext cx="4755036" cy="23201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4216943" y="5918050"/>
            <a:ext cx="4709155" cy="826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400" dirty="0" smtClean="0"/>
              <a:t>Троян в </a:t>
            </a:r>
            <a:r>
              <a:rPr lang="ru-RU" sz="1400" dirty="0" err="1" smtClean="0"/>
              <a:t>пиратке</a:t>
            </a:r>
            <a:r>
              <a:rPr lang="ru-RU" sz="1400" dirty="0" smtClean="0"/>
              <a:t>… Вор у вора крадет?</a:t>
            </a:r>
            <a:endParaRPr lang="ru-RU" sz="1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3" y="0"/>
            <a:ext cx="8229600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ПЛАТНЫЕ УСЛУГИ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1F506-DC96-4C7A-BAC8-ACA62FBE3BB4}" type="slidenum">
              <a:rPr lang="ru-RU"/>
              <a:pPr>
                <a:defRPr/>
              </a:pPr>
              <a:t>14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5717132" y="3276105"/>
            <a:ext cx="3114675" cy="163263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" name="Picture 4" descr="http://teleus.ru/upload/storage/2013/09/74b/74be57ea7632ee0c6ec3daff474db5a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5464078" y="5125400"/>
            <a:ext cx="2601750" cy="13231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</a:extLst>
        </p:spPr>
      </p:pic>
      <p:pic>
        <p:nvPicPr>
          <p:cNvPr id="13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330319" y="1580658"/>
            <a:ext cx="4701368" cy="30013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/>
            </a:extLst>
          </a:blip>
          <a:srcRect r="5001"/>
          <a:stretch/>
        </p:blipFill>
        <p:spPr bwMode="auto">
          <a:xfrm>
            <a:off x="272957" y="4764825"/>
            <a:ext cx="4949613" cy="185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298773" y="707994"/>
            <a:ext cx="4897980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Методы распространения платных услуг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78237" y="758971"/>
            <a:ext cx="3453570" cy="578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Пробный срок </a:t>
            </a:r>
            <a:br>
              <a:rPr lang="ru-RU" u="none" dirty="0" smtClean="0"/>
            </a:br>
            <a:r>
              <a:rPr lang="ru-RU" sz="1400" u="none" dirty="0" smtClean="0"/>
              <a:t>(с автоматическим продлением)</a:t>
            </a:r>
            <a:endParaRPr lang="ru-RU" sz="1400" u="none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78237" y="1550880"/>
            <a:ext cx="3460988" cy="61663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Продажа бонусов в играх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400" u="none" dirty="0" smtClean="0"/>
              <a:t>(на непроходимых уровнях)</a:t>
            </a:r>
            <a:endParaRPr lang="ru-RU" sz="1400" u="none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78237" y="2372079"/>
            <a:ext cx="3460988" cy="71498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Архивы с паролем</a:t>
            </a:r>
            <a:br>
              <a:rPr lang="ru-RU" u="none" dirty="0" smtClean="0"/>
            </a:br>
            <a:r>
              <a:rPr lang="ru-RU" sz="1400" u="none" dirty="0" smtClean="0"/>
              <a:t>(требуется отправить СМС)</a:t>
            </a:r>
            <a:endParaRPr lang="ru-RU" sz="1400" u="none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7133" y="3980328"/>
            <a:ext cx="2894604" cy="54179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73" y="6098334"/>
            <a:ext cx="4732914" cy="3502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КОМПЬЮТЕР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60AFE-EE76-451D-A2D2-ABC61371A9AB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887168"/>
            <a:ext cx="6245135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Пользуйся ограниченной/защищенной учетной записью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Установи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Включи </a:t>
            </a:r>
            <a:r>
              <a:rPr lang="ru-RU" sz="1600" dirty="0" err="1" smtClean="0"/>
              <a:t>файервол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41999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4775" y="1951038"/>
            <a:ext cx="3570288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0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431925"/>
            <a:ext cx="8032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1" name="Picture 2" descr="http://xstomper.ru/assets/firewalls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8488" y="1995488"/>
            <a:ext cx="13525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2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69125" y="685800"/>
            <a:ext cx="873125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Настрой браузер</a:t>
            </a:r>
            <a:endParaRPr lang="ru-RU" sz="1600" dirty="0"/>
          </a:p>
        </p:txBody>
      </p:sp>
      <p:pic>
        <p:nvPicPr>
          <p:cNvPr id="42006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33813" y="3449638"/>
            <a:ext cx="1096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428625" y="4698976"/>
            <a:ext cx="3608348" cy="6412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Будь осторожен и думай, </a:t>
            </a:r>
            <a:br>
              <a:rPr lang="ru-RU" sz="1600" dirty="0" smtClean="0"/>
            </a:br>
            <a:r>
              <a:rPr lang="ru-RU" sz="1600" dirty="0" smtClean="0"/>
              <a:t>что ты делаешь</a:t>
            </a:r>
            <a:endParaRPr lang="ru-RU" sz="1600" dirty="0"/>
          </a:p>
        </p:txBody>
      </p:sp>
      <p:pic>
        <p:nvPicPr>
          <p:cNvPr id="42010" name="Рисунок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08488" y="4581525"/>
            <a:ext cx="8858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1E67-C1FF-452A-B202-40FD781915C1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38056" y="4942828"/>
            <a:ext cx="2805899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поиск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2" y="1139058"/>
            <a:ext cx="3215327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9807" y="1841354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Инструменты браузера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859810" y="3472270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Расширения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053383" y="2794476"/>
            <a:ext cx="4694832" cy="1491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28625" y="2400300"/>
            <a:ext cx="3338513" cy="941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Защита от </a:t>
            </a:r>
            <a:r>
              <a:rPr lang="ru-RU" sz="1200" dirty="0" err="1" smtClean="0">
                <a:latin typeface="Segoe Print" panose="02000600000000000000" pitchFamily="2" charset="0"/>
              </a:rPr>
              <a:t>фишинга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200" dirty="0">
                <a:latin typeface="Segoe Print" panose="02000600000000000000" pitchFamily="2" charset="0"/>
              </a:rPr>
              <a:t>Сохранение паролей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Быстрый доступ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Избранное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 bwMode="auto">
          <a:xfrm>
            <a:off x="4053381" y="1710039"/>
            <a:ext cx="4694831" cy="92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4053383" y="1139058"/>
            <a:ext cx="4694832" cy="4028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28625" y="4000500"/>
            <a:ext cx="3214688" cy="942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Блокируем рекламу (</a:t>
            </a:r>
            <a:r>
              <a:rPr lang="en-US" sz="1200" dirty="0" err="1" smtClean="0">
                <a:latin typeface="Segoe Print" panose="02000600000000000000" pitchFamily="2" charset="0"/>
              </a:rPr>
              <a:t>AdBlock</a:t>
            </a:r>
            <a:r>
              <a:rPr lang="en-US" sz="1200" dirty="0" smtClean="0">
                <a:latin typeface="Segoe Print" panose="02000600000000000000" pitchFamily="2" charset="0"/>
              </a:rPr>
              <a:t>)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Учитываем рейтинг (</a:t>
            </a:r>
            <a:r>
              <a:rPr lang="en-US" sz="1200" dirty="0" smtClean="0">
                <a:latin typeface="Segoe Print" panose="02000600000000000000" pitchFamily="2" charset="0"/>
              </a:rPr>
              <a:t>WOT)</a:t>
            </a:r>
            <a:endParaRPr lang="ru-RU" sz="1200" dirty="0">
              <a:latin typeface="Segoe Print" panose="02000600000000000000" pitchFamily="2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200" dirty="0">
                <a:latin typeface="Segoe Print" panose="02000600000000000000" pitchFamily="2" charset="0"/>
              </a:rPr>
              <a:t>Д</a:t>
            </a:r>
            <a:r>
              <a:rPr lang="ru-RU" sz="1200" dirty="0" smtClean="0">
                <a:latin typeface="Segoe Print" panose="02000600000000000000" pitchFamily="2" charset="0"/>
              </a:rPr>
              <a:t>ругие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28625" y="5434013"/>
            <a:ext cx="3214688" cy="503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200" dirty="0" smtClean="0">
                <a:latin typeface="Segoe Print" panose="02000600000000000000" pitchFamily="2" charset="0"/>
              </a:rPr>
              <a:t>Безопасный или семейный поиск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4053381" y="4942828"/>
            <a:ext cx="4312697" cy="13335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4053381" y="4395073"/>
            <a:ext cx="4694834" cy="381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7637463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00DDDB-9A28-4270-A1ED-6C7289BCB634}" type="slidenum">
              <a:rPr lang="ru-RU"/>
              <a:pPr>
                <a:defRPr/>
              </a:pPr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35416" y="577812"/>
            <a:ext cx="3482615" cy="52907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28625" y="675899"/>
            <a:ext cx="4511865" cy="5192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Признаки :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сидишь за компьютером больше </a:t>
            </a:r>
            <a:br>
              <a:rPr lang="ru-RU" dirty="0" smtClean="0"/>
            </a:br>
            <a:r>
              <a:rPr lang="ru-RU" dirty="0" smtClean="0"/>
              <a:t>1 часа в день;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не хочешь отрываться от компьютера;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в</a:t>
            </a:r>
            <a:r>
              <a:rPr lang="ru-RU" dirty="0" smtClean="0"/>
              <a:t>ключаешь компьютер раньше, </a:t>
            </a:r>
            <a:br>
              <a:rPr lang="ru-RU" dirty="0" smtClean="0"/>
            </a:br>
            <a:r>
              <a:rPr lang="ru-RU" dirty="0" smtClean="0"/>
              <a:t>чем умоешься;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лучше поиграешь, чем поешь;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плохо спишь и не высыпаешься;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у</a:t>
            </a:r>
            <a:r>
              <a:rPr lang="ru-RU" dirty="0" smtClean="0"/>
              <a:t>добней общаться в сети, </a:t>
            </a:r>
            <a:br>
              <a:rPr lang="ru-RU" dirty="0" smtClean="0"/>
            </a:br>
            <a:r>
              <a:rPr lang="ru-RU" dirty="0" smtClean="0"/>
              <a:t>чем в жизни;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р</a:t>
            </a:r>
            <a:r>
              <a:rPr lang="ru-RU" dirty="0" smtClean="0"/>
              <a:t>угаешься с родителями, когда нужно выключить компьютер и помочь по дому, сделать уроки;</a:t>
            </a:r>
            <a:endParaRPr lang="ru-RU" dirty="0"/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г</a:t>
            </a:r>
            <a:r>
              <a:rPr lang="ru-RU" dirty="0" smtClean="0"/>
              <a:t>отов солгать, чтобы посидеть </a:t>
            </a:r>
            <a:br>
              <a:rPr lang="ru-RU" dirty="0" smtClean="0"/>
            </a:br>
            <a:r>
              <a:rPr lang="ru-RU" dirty="0" smtClean="0"/>
              <a:t>за компьютером подольше;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г</a:t>
            </a:r>
            <a:r>
              <a:rPr lang="ru-RU" dirty="0" smtClean="0"/>
              <a:t>отов тратить деньги на бонусы </a:t>
            </a:r>
            <a:br>
              <a:rPr lang="ru-RU" dirty="0" smtClean="0"/>
            </a:br>
            <a:r>
              <a:rPr lang="ru-RU" dirty="0" smtClean="0"/>
              <a:t>в играх.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Ограничь пользование интернетом, живи реальной жизнью!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75" y="0"/>
            <a:ext cx="7615238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И ЗДОРОВЬЕ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87ADE-F5CC-4B7C-AE5D-ACBB0AF215D9}" type="slidenum">
              <a:rPr lang="ru-RU"/>
              <a:pPr>
                <a:defRPr/>
              </a:pPr>
              <a:t>18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/>
              <a:t>Ограничь пользование интернетом, живи реальной жизнью!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7976" y="964440"/>
            <a:ext cx="4804012" cy="85639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800" dirty="0" smtClean="0"/>
              <a:t>В России полностью </a:t>
            </a:r>
            <a:r>
              <a:rPr lang="ru-RU" sz="1800" dirty="0"/>
              <a:t>здоровы </a:t>
            </a:r>
            <a:r>
              <a:rPr lang="ru-RU" sz="1800" dirty="0" smtClean="0"/>
              <a:t>только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800" dirty="0" smtClean="0"/>
              <a:t>14-23</a:t>
            </a:r>
            <a:r>
              <a:rPr lang="ru-RU" sz="1800" dirty="0"/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8625" y="223027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Каждый </a:t>
            </a:r>
            <a:r>
              <a:rPr lang="ru-RU" dirty="0"/>
              <a:t>третий выпускник имеет близорукость, нарушение </a:t>
            </a:r>
            <a:r>
              <a:rPr lang="ru-RU" dirty="0" smtClean="0"/>
              <a:t>осанки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4" y="3330723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/>
              <a:t>Каждый </a:t>
            </a:r>
            <a:r>
              <a:rPr lang="ru-RU" dirty="0" smtClean="0"/>
              <a:t>четвертый </a:t>
            </a:r>
            <a:r>
              <a:rPr lang="ru-RU" dirty="0"/>
              <a:t>выпускник </a:t>
            </a:r>
            <a:r>
              <a:rPr lang="ru-RU" dirty="0" smtClean="0"/>
              <a:t>имеет </a:t>
            </a:r>
            <a:r>
              <a:rPr lang="ru-RU" dirty="0"/>
              <a:t>патологию сердечно-сосудистой </a:t>
            </a:r>
            <a:r>
              <a:rPr lang="ru-RU" dirty="0" smtClean="0"/>
              <a:t>системы.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698810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/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964440"/>
            <a:ext cx="3349530" cy="101107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/>
              <a:t>в России до 80%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возрасте 12—13 лет страдают компьютерной зависимостью.</a:t>
            </a:r>
          </a:p>
        </p:txBody>
      </p:sp>
      <p:pic>
        <p:nvPicPr>
          <p:cNvPr id="48149" name="Picture 2" descr="http://www.u-ngs.ru/wp-content/uploads/2013/09/image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7963" y="3330575"/>
            <a:ext cx="1938337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0" name="Picture 4" descr="http://evgenykozionov.com/wp-content/uploads/2013/02/thick-glasses-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6863" y="2132013"/>
            <a:ext cx="139382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1" name="Picture 6" descr="http://opozvonochnike.ru/wp-content/uploads/2012/12/S-%D0%BE%D0%B1%D1%80%D0%B0%D0%B7%D0%BD%D1%8B%D0%B9-%D1%81%D0%BA%D0%BE%D0%BB%D0%B8%D0%BE%D0%B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0338" y="2044700"/>
            <a:ext cx="244157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2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4613" y="3968750"/>
            <a:ext cx="524192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150813"/>
            <a:ext cx="7677150" cy="5349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 ДЛЯ РАБОТЫ В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4" y="1013349"/>
            <a:ext cx="8390103" cy="624385"/>
          </a:xfr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Segoe Print" panose="02000600000000000000" pitchFamily="2" charset="0"/>
              </a:rPr>
              <a:t>Что такое </a:t>
            </a:r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сайт?</a:t>
            </a:r>
            <a:r>
              <a:rPr lang="en-US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US" sz="2000" dirty="0" smtClean="0">
                <a:latin typeface="Segoe Print" panose="02000600000000000000" pitchFamily="2" charset="0"/>
              </a:rPr>
              <a:t>- </a:t>
            </a:r>
            <a:r>
              <a:rPr lang="ru-RU" sz="2000" dirty="0" smtClean="0">
                <a:latin typeface="Segoe Print" panose="02000600000000000000" pitchFamily="2" charset="0"/>
              </a:rPr>
              <a:t>Какие бывают сайты?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325A9-B683-401D-BB08-1B92FC72E7E1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8624" y="3890370"/>
            <a:ext cx="8390104" cy="5534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Segoe Print" panose="02000600000000000000" pitchFamily="2" charset="0"/>
              </a:rPr>
              <a:t>Инструменты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5462" y="1865198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Поисковик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275462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Социальная сеть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7791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dirty="0" smtClean="0">
                <a:latin typeface="Segoe Print" panose="02000600000000000000" pitchFamily="2" charset="0"/>
              </a:rPr>
              <a:t>WIKI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11878" y="1839039"/>
            <a:ext cx="2606850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Почтовый сервис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211877" y="2595357"/>
            <a:ext cx="260685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Служба сообщений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4723644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59807" y="5462898"/>
            <a:ext cx="204716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Расширение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75462" y="4731230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>
                <a:latin typeface="Segoe Print" panose="02000600000000000000" pitchFamily="2" charset="0"/>
              </a:rPr>
              <a:t>П</a:t>
            </a:r>
            <a:r>
              <a:rPr lang="ru-RU" sz="1600" dirty="0" smtClean="0">
                <a:latin typeface="Segoe Print" panose="02000600000000000000" pitchFamily="2" charset="0"/>
              </a:rPr>
              <a:t>риложение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211877" y="4763836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Почтовый	 клиент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47791" y="1839039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latin typeface="Segoe Print" panose="02000600000000000000" pitchFamily="2" charset="0"/>
              </a:rPr>
              <a:t>Сайт </a:t>
            </a:r>
            <a:endParaRPr lang="ru-RU" sz="1600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O:\Public\Уроки безопасного интернета\Уроки _посл.версия _ 15.11.2013\паспорт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2505075"/>
            <a:ext cx="2001838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DEBF96-82DD-4264-9C94-CE94083561B2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14799"/>
            <a:ext cx="4159796" cy="1282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47 миллионов 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137" y="963702"/>
            <a:ext cx="3985227" cy="59214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и настрой приватность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 bwMode="auto">
          <a:xfrm>
            <a:off x="4954136" y="1759230"/>
            <a:ext cx="3985227" cy="1585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17515" y="1788920"/>
            <a:ext cx="3821847" cy="98156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17514" y="2922889"/>
            <a:ext cx="3821847" cy="31162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glow rad="139700">
              <a:srgbClr val="00B05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5" y="2551834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Все, что попало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интернет, остается там навсегда.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296395" y="3589497"/>
            <a:ext cx="3642969" cy="282495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Используйте ник (псевдоним) или неполное ФИО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Подумай, прежде чем указать: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Мобильный телефон</a:t>
            </a: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Возраст</a:t>
            </a: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Адрес</a:t>
            </a: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Последние покупки</a:t>
            </a: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Электронную почту</a:t>
            </a:r>
          </a:p>
          <a:p>
            <a:pPr marL="627063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Другие важные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данные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Их часто собирают хулиганы и преступники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6621" y="5451594"/>
            <a:ext cx="4409593" cy="118340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428624" y="4149890"/>
            <a:ext cx="2887185" cy="10739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49488" cy="365125"/>
          </a:xfrm>
        </p:spPr>
        <p:txBody>
          <a:bodyPr/>
          <a:lstStyle/>
          <a:p>
            <a:pPr>
              <a:defRPr/>
            </a:pPr>
            <a:fld id="{72B1CF2B-0A64-458F-8FE4-4F3496A78803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99872" y="839507"/>
            <a:ext cx="4702933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Анонимность в интернете – миф.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Полиция легко определяет автора специальными методами.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Знакомый 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Задумайся, с кем ты общаешься </a:t>
            </a:r>
            <a:br>
              <a:rPr lang="ru-RU" dirty="0" smtClean="0"/>
            </a:br>
            <a:r>
              <a:rPr lang="ru-RU" dirty="0" smtClean="0"/>
              <a:t>в сети, кто скрывается за </a:t>
            </a:r>
            <a:r>
              <a:rPr lang="ru-RU" dirty="0" err="1" smtClean="0"/>
              <a:t>ником</a:t>
            </a:r>
            <a:r>
              <a:rPr lang="ru-RU" dirty="0" smtClean="0"/>
              <a:t> и почему.</a:t>
            </a:r>
            <a:endParaRPr lang="ru-RU" dirty="0"/>
          </a:p>
        </p:txBody>
      </p:sp>
      <p:pic>
        <p:nvPicPr>
          <p:cNvPr id="12" name="Picture 4" descr="C:\Users\Stanislav.Skusov\Desktop\2013-10-14_173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-2"/>
          <a:stretch/>
        </p:blipFill>
        <p:spPr bwMode="auto">
          <a:xfrm>
            <a:off x="428624" y="839507"/>
            <a:ext cx="3379101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9469" name="Picture 2" descr="C:\Users\Stanislav.Skusov\Desktop\2013-10-15_1622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17725" y="1193800"/>
            <a:ext cx="15811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 bwMode="auto">
          <a:xfrm>
            <a:off x="406423" y="2622387"/>
            <a:ext cx="3906270" cy="18059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Стрелка влево 20"/>
          <p:cNvSpPr/>
          <p:nvPr/>
        </p:nvSpPr>
        <p:spPr>
          <a:xfrm>
            <a:off x="4516354" y="2597108"/>
            <a:ext cx="4245511" cy="1844897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77800" indent="-177800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955925" algn="l"/>
              </a:tabLst>
              <a:defRPr/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6"/>
          <a:srcRect/>
          <a:stretch/>
        </p:blipFill>
        <p:spPr bwMode="auto">
          <a:xfrm>
            <a:off x="5048250" y="2747963"/>
            <a:ext cx="3617913" cy="94615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949825" y="3786188"/>
            <a:ext cx="3716338" cy="598487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Segoe Print" panose="02000600000000000000" pitchFamily="2" charset="0"/>
              </a:rPr>
              <a:t>Официальные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latin typeface="Segoe Print" panose="02000600000000000000" pitchFamily="2" charset="0"/>
              </a:rPr>
              <a:t>аккаунты знаменитостей  всегда проходят  процедуру </a:t>
            </a:r>
            <a:r>
              <a:rPr lang="ru-RU" sz="1400" dirty="0" smtClean="0">
                <a:latin typeface="Segoe Print" panose="02000600000000000000" pitchFamily="2" charset="0"/>
              </a:rPr>
              <a:t>верификации. 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592469" y="5898477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u="none" dirty="0" smtClean="0"/>
              <a:t>Чужой</a:t>
            </a:r>
            <a:endParaRPr lang="ru-RU" sz="1600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735772"/>
            <a:ext cx="3863372" cy="177685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400" u="sng" dirty="0" err="1" smtClean="0"/>
              <a:t>Вконтакте</a:t>
            </a:r>
            <a:r>
              <a:rPr lang="ru-RU" sz="1400" u="sng" dirty="0" smtClean="0"/>
              <a:t> зарегистрировано: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/>
              <a:t>Владимир Путин 5 387 человек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/>
              <a:t>Колобок 1187 человек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err="1" smtClean="0"/>
              <a:t>Бетмен</a:t>
            </a:r>
            <a:r>
              <a:rPr lang="ru-RU" sz="1400" dirty="0" smtClean="0"/>
              <a:t> 909 человек 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/>
              <a:t>Ботаник 190 человек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/>
              <a:t>Барби 2016 человек</a:t>
            </a:r>
          </a:p>
          <a:p>
            <a:pPr marL="285750" indent="-285750" algn="l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/>
              <a:t>Королева красоты 11 человек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2215D4-CC38-4E57-90F8-D3411C6889A8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005015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Все, что попало в интернет, остается там навсегда.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grpSp>
        <p:nvGrpSpPr>
          <p:cNvPr id="21556" name="Группа 3"/>
          <p:cNvGrpSpPr>
            <a:grpSpLocks/>
          </p:cNvGrpSpPr>
          <p:nvPr/>
        </p:nvGrpSpPr>
        <p:grpSpPr bwMode="auto">
          <a:xfrm>
            <a:off x="4102100" y="1933575"/>
            <a:ext cx="2330450" cy="1089025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/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21561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63" y="150813"/>
            <a:ext cx="7593012" cy="5349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«ГИПОТЕТИЧЕСКИЙ 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2B743-0441-4339-B5F8-02725A9F4129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107372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b="1" dirty="0" smtClean="0"/>
              <a:t>«Мистер Аноним» из Лондона – учится в 33 школе в Москве? </a:t>
            </a:r>
            <a:endParaRPr lang="ru-RU" sz="1600" b="1" dirty="0"/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r="-5715"/>
          <a:stretch/>
        </p:blipFill>
        <p:spPr bwMode="auto">
          <a:xfrm>
            <a:off x="3493827" y="5104302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r="7978"/>
          <a:stretch/>
        </p:blipFill>
        <p:spPr bwMode="auto">
          <a:xfrm>
            <a:off x="470263" y="541012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075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0263" y="830307"/>
            <a:ext cx="5616633" cy="42147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3076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48191" y="3426510"/>
            <a:ext cx="2353755" cy="20703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</a:extLst>
        </p:spPr>
      </p:pic>
      <p:pic>
        <p:nvPicPr>
          <p:cNvPr id="3077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15778" y="1240553"/>
            <a:ext cx="3477845" cy="44146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/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963641" y="1240553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335506" y="5045029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62260" y="1459801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967640" y="5178456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55CB9A-674A-4714-B133-578724334F8A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Если тебя обижают в интернете – посоветуйся с родителями!</a:t>
            </a:r>
            <a:endParaRPr lang="ru-RU" sz="1600" dirty="0"/>
          </a:p>
        </p:txBody>
      </p:sp>
      <p:pic>
        <p:nvPicPr>
          <p:cNvPr id="2562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87575" y="1436688"/>
            <a:ext cx="134461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5" y="6289675"/>
            <a:ext cx="8320088" cy="588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dirty="0" err="1" smtClean="0">
                <a:latin typeface="Segoe Print" panose="02000600000000000000" pitchFamily="2" charset="0"/>
              </a:rPr>
              <a:t>Кибербуллинг</a:t>
            </a:r>
            <a:r>
              <a:rPr lang="ru-RU" sz="1200" dirty="0" smtClean="0">
                <a:latin typeface="Segoe Print" panose="02000600000000000000" pitchFamily="2" charset="0"/>
              </a:rPr>
              <a:t> (</a:t>
            </a:r>
            <a:r>
              <a:rPr lang="ru-RU" sz="1200" dirty="0" err="1" smtClean="0">
                <a:latin typeface="Segoe Print" panose="02000600000000000000" pitchFamily="2" charset="0"/>
              </a:rPr>
              <a:t>троллинг</a:t>
            </a:r>
            <a:r>
              <a:rPr lang="ru-RU" sz="1200" dirty="0" smtClean="0">
                <a:latin typeface="Segoe Print" panose="02000600000000000000" pitchFamily="2" charset="0"/>
              </a:rPr>
              <a:t>): постоянные оскорбления и унижения в интернете </a:t>
            </a: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A486D9-E7B8-49CE-B904-79B05729C6E9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С незнакомцами в интернете нужно общаться как с незнакомыми на улице</a:t>
            </a:r>
            <a:endParaRPr lang="ru-RU" sz="16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tabLst>
                <a:tab pos="2955925" algn="l"/>
              </a:tabLst>
              <a:defRPr/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27687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3050" y="3354388"/>
            <a:ext cx="1979613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8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9838" y="3821113"/>
            <a:ext cx="2139950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ПОДДЕЛЬНЫЕ САЙТЫ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26A8AB-11FD-4A35-AED2-B6F9EC18BFAC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73171"/>
            <a:ext cx="4159793" cy="12241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b="1" u="sng" dirty="0">
                <a:solidFill>
                  <a:srgbClr val="FF0000"/>
                </a:solidFill>
                <a:latin typeface="Segoe Print" panose="02000600000000000000" pitchFamily="2" charset="0"/>
              </a:rPr>
              <a:t>Чем опасны сайты-подделки?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крадут пароли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распространяют вредоносное ПО</a:t>
            </a:r>
          </a:p>
          <a:p>
            <a:pPr marL="285750" indent="-285750" fontAlgn="auto"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навязывают платные услуги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5937250"/>
            <a:ext cx="8320088" cy="941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200" dirty="0" err="1" smtClean="0">
                <a:latin typeface="Segoe Print" panose="02000600000000000000" pitchFamily="2" charset="0"/>
              </a:rPr>
              <a:t>Фишинг</a:t>
            </a:r>
            <a:r>
              <a:rPr lang="ru-RU" sz="1200" dirty="0" smtClean="0">
                <a:latin typeface="Segoe Print" panose="02000600000000000000" pitchFamily="2" charset="0"/>
              </a:rPr>
              <a:t> – вид интернет-мошенничества. 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</a:p>
        </p:txBody>
      </p:sp>
      <p:grpSp>
        <p:nvGrpSpPr>
          <p:cNvPr id="29703" name="Группа 15"/>
          <p:cNvGrpSpPr>
            <a:grpSpLocks/>
          </p:cNvGrpSpPr>
          <p:nvPr/>
        </p:nvGrpSpPr>
        <p:grpSpPr bwMode="auto">
          <a:xfrm>
            <a:off x="428625" y="2538413"/>
            <a:ext cx="4202113" cy="3303587"/>
            <a:chOff x="4733542" y="1893259"/>
            <a:chExt cx="4169384" cy="3165351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/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Подзаголовок 2"/>
            <p:cNvSpPr txBox="1">
              <a:spLocks/>
            </p:cNvSpPr>
            <p:nvPr/>
          </p:nvSpPr>
          <p:spPr>
            <a:xfrm>
              <a:off x="7001365" y="4439888"/>
              <a:ext cx="1656184" cy="307342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>
              <a:normAutofit/>
            </a:bodyPr>
            <a:lstStyle>
              <a:defPPr>
                <a:defRPr lang="ru-RU"/>
              </a:defPPr>
              <a:lvl1pPr indent="0" algn="ctr">
                <a:spcBef>
                  <a:spcPct val="20000"/>
                </a:spcBef>
                <a:buFont typeface="Arial" panose="020B0604020202020204" pitchFamily="34" charset="0"/>
                <a:buNone/>
                <a:defRPr sz="1400" b="1" u="sng">
                  <a:solidFill>
                    <a:srgbClr val="FF0000"/>
                  </a:solidFill>
                  <a:latin typeface="Segoe Print" panose="02000600000000000000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ru-RU" dirty="0" err="1"/>
                <a:t>ВКонтакте</a:t>
              </a:r>
              <a:r>
                <a:rPr lang="ru-RU" dirty="0"/>
                <a:t>?</a:t>
              </a:r>
            </a:p>
          </p:txBody>
        </p:sp>
      </p:grpSp>
      <p:pic>
        <p:nvPicPr>
          <p:cNvPr id="20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4926842" y="766313"/>
            <a:ext cx="3832943" cy="259528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6617867" y="1556141"/>
            <a:ext cx="1578446" cy="2998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dirty="0"/>
              <a:t>Яндекс?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26842" y="3807725"/>
            <a:ext cx="3832943" cy="20744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/>
            <a:ext uri="{91240B29-F687-4F45-9708-019B960494DF}"/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инструменты браузера: «избранное», «закладки», «быстрый доступ»!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Проверяй адрес сайта!</a:t>
            </a:r>
          </a:p>
          <a:p>
            <a:pPr marL="177800" indent="-177800" fontAlgn="auto">
              <a:spcAft>
                <a:spcPts val="0"/>
              </a:spcAft>
              <a:tabLst>
                <a:tab pos="2955925" algn="l"/>
              </a:tabLst>
              <a:defRPr/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Обрати внимание на настоящий адрес сайта! </a:t>
            </a:r>
            <a:b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При наведении мыши реальный адрес отображается </a:t>
            </a:r>
            <a:r>
              <a:rPr lang="ru-RU" sz="12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 </a:t>
            </a: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всплывающей подсказке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2816</TotalTime>
  <Words>812</Words>
  <Application>Microsoft Office PowerPoint</Application>
  <PresentationFormat>Экран (4:3)</PresentationFormat>
  <Paragraphs>226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Arial</vt:lpstr>
      <vt:lpstr>Segoe Print</vt:lpstr>
      <vt:lpstr>Arial Narrow</vt:lpstr>
      <vt:lpstr>Тема Office</vt:lpstr>
      <vt:lpstr>Тема Office</vt:lpstr>
      <vt:lpstr>Слайд 1</vt:lpstr>
      <vt:lpstr>ИНСТРУМЕНТЫ ДЛЯ РАБОТЫ В  ИНТЕРНЕТЕ</vt:lpstr>
      <vt:lpstr>ВНИМАНИЕ! ЛИЧНЫЕ ДАННЫЕ!</vt:lpstr>
      <vt:lpstr>АНОНИМНОСТЬ В ИНТЕРНЕТЕ</vt:lpstr>
      <vt:lpstr>ТВОЙ «ЦИФРОВОЙ ПОРТРЕТ»</vt:lpstr>
      <vt:lpstr> «ГИПОТЕТИЧЕСКИЙ ЦИФРОВОЙ ПОРТРЕТ»</vt:lpstr>
      <vt:lpstr>СЕТЕВОЙ ЭТИКЕТ</vt:lpstr>
      <vt:lpstr>ОБЩЕНИЕ В ИНТЕРНЕТЕ</vt:lpstr>
      <vt:lpstr>ОСТОРОЖНО, ПОДДЕЛЬНЫЕ САЙТЫ</vt:lpstr>
      <vt:lpstr>ОСТОРОЖНО, ПОДДЕЛКИ!</vt:lpstr>
      <vt:lpstr>ОСТОРОЖНО, ЛОВУШКИ!</vt:lpstr>
      <vt:lpstr>МОБИЛЬНЫЙ ИНТЕРНЕТ</vt:lpstr>
      <vt:lpstr>ВРЕДОНОСНЫЕ ПРОГРАММЫ</vt:lpstr>
      <vt:lpstr>ПЛАТНЫЕ УСЛУГИ</vt:lpstr>
      <vt:lpstr>НАСТРОЙ КОМПЬЮТЕР</vt:lpstr>
      <vt:lpstr>НАСТРОЙ ИНСТРУМЕНТЫ</vt:lpstr>
      <vt:lpstr>ИНТЕРНЕТ–ЗАВИСИМОСТЬ </vt:lpstr>
      <vt:lpstr>ИНТЕРНЕТ–ЗАВИСИМОСТЬ И ЗДОРОВЬЕ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БЕЗОПАСНОГО ИНТЕРНЕТА</dc:title>
  <dc:creator>Олег</dc:creator>
  <cp:lastModifiedBy>Admin</cp:lastModifiedBy>
  <cp:revision>240</cp:revision>
  <dcterms:created xsi:type="dcterms:W3CDTF">2013-10-12T16:22:24Z</dcterms:created>
  <dcterms:modified xsi:type="dcterms:W3CDTF">2016-11-03T06:21:11Z</dcterms:modified>
</cp:coreProperties>
</file>